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lear Sans Regular" panose="020B0604020202020204" charset="0"/>
      <p:regular r:id="rId19"/>
    </p:embeddedFont>
    <p:embeddedFont>
      <p:font typeface="Clear Sans Regular Bold" panose="020B0604020202020204" charset="0"/>
      <p:regular r:id="rId20"/>
    </p:embeddedFont>
    <p:embeddedFont>
      <p:font typeface="Clear Sans Regular Bold Italic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53CDF-E63C-4CF0-95B3-31C4723FE753}" v="2" dt="2021-11-12T10:33:43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ita Kraukle" userId="f7e801ae26248f15" providerId="LiveId" clId="{C0653CDF-E63C-4CF0-95B3-31C4723FE753}"/>
    <pc:docChg chg="undo custSel modSld">
      <pc:chgData name="Agita Kraukle" userId="f7e801ae26248f15" providerId="LiveId" clId="{C0653CDF-E63C-4CF0-95B3-31C4723FE753}" dt="2021-11-12T10:39:54.289" v="72" actId="114"/>
      <pc:docMkLst>
        <pc:docMk/>
      </pc:docMkLst>
      <pc:sldChg chg="modSp mod">
        <pc:chgData name="Agita Kraukle" userId="f7e801ae26248f15" providerId="LiveId" clId="{C0653CDF-E63C-4CF0-95B3-31C4723FE753}" dt="2021-11-12T10:38:23.234" v="32" actId="207"/>
        <pc:sldMkLst>
          <pc:docMk/>
          <pc:sldMk cId="0" sldId="256"/>
        </pc:sldMkLst>
        <pc:spChg chg="mod">
          <ac:chgData name="Agita Kraukle" userId="f7e801ae26248f15" providerId="LiveId" clId="{C0653CDF-E63C-4CF0-95B3-31C4723FE753}" dt="2021-11-12T10:38:23.234" v="32" actId="20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gita Kraukle" userId="f7e801ae26248f15" providerId="LiveId" clId="{C0653CDF-E63C-4CF0-95B3-31C4723FE753}" dt="2021-11-12T10:34:44.189" v="4" actId="403"/>
          <ac:spMkLst>
            <pc:docMk/>
            <pc:sldMk cId="0" sldId="256"/>
            <ac:spMk id="13" creationId="{00000000-0000-0000-0000-000000000000}"/>
          </ac:spMkLst>
        </pc:spChg>
      </pc:sldChg>
      <pc:sldChg chg="modSp mod">
        <pc:chgData name="Agita Kraukle" userId="f7e801ae26248f15" providerId="LiveId" clId="{C0653CDF-E63C-4CF0-95B3-31C4723FE753}" dt="2021-11-12T10:35:16.067" v="10" actId="120"/>
        <pc:sldMkLst>
          <pc:docMk/>
          <pc:sldMk cId="0" sldId="257"/>
        </pc:sldMkLst>
        <pc:spChg chg="mod">
          <ac:chgData name="Agita Kraukle" userId="f7e801ae26248f15" providerId="LiveId" clId="{C0653CDF-E63C-4CF0-95B3-31C4723FE753}" dt="2021-11-12T10:35:16.067" v="10" actId="12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gita Kraukle" userId="f7e801ae26248f15" providerId="LiveId" clId="{C0653CDF-E63C-4CF0-95B3-31C4723FE753}" dt="2021-11-12T10:35:01.478" v="6" actId="255"/>
          <ac:spMkLst>
            <pc:docMk/>
            <pc:sldMk cId="0" sldId="257"/>
            <ac:spMk id="18" creationId="{00000000-0000-0000-0000-000000000000}"/>
          </ac:spMkLst>
        </pc:spChg>
      </pc:sldChg>
      <pc:sldChg chg="modSp mod">
        <pc:chgData name="Agita Kraukle" userId="f7e801ae26248f15" providerId="LiveId" clId="{C0653CDF-E63C-4CF0-95B3-31C4723FE753}" dt="2021-11-12T10:39:54.289" v="72" actId="114"/>
        <pc:sldMkLst>
          <pc:docMk/>
          <pc:sldMk cId="0" sldId="258"/>
        </pc:sldMkLst>
        <pc:spChg chg="mod">
          <ac:chgData name="Agita Kraukle" userId="f7e801ae26248f15" providerId="LiveId" clId="{C0653CDF-E63C-4CF0-95B3-31C4723FE753}" dt="2021-11-12T10:39:54.289" v="72" actId="114"/>
          <ac:spMkLst>
            <pc:docMk/>
            <pc:sldMk cId="0" sldId="258"/>
            <ac:spMk id="14" creationId="{00000000-0000-0000-0000-000000000000}"/>
          </ac:spMkLst>
        </pc:spChg>
      </pc:sldChg>
      <pc:sldChg chg="modSp mod">
        <pc:chgData name="Agita Kraukle" userId="f7e801ae26248f15" providerId="LiveId" clId="{C0653CDF-E63C-4CF0-95B3-31C4723FE753}" dt="2021-11-12T10:37:03.316" v="26" actId="20577"/>
        <pc:sldMkLst>
          <pc:docMk/>
          <pc:sldMk cId="0" sldId="259"/>
        </pc:sldMkLst>
        <pc:spChg chg="mod">
          <ac:chgData name="Agita Kraukle" userId="f7e801ae26248f15" providerId="LiveId" clId="{C0653CDF-E63C-4CF0-95B3-31C4723FE753}" dt="2021-11-12T10:37:03.316" v="26" actId="20577"/>
          <ac:spMkLst>
            <pc:docMk/>
            <pc:sldMk cId="0" sldId="259"/>
            <ac:spMk id="12" creationId="{00000000-0000-0000-0000-000000000000}"/>
          </ac:spMkLst>
        </pc:spChg>
        <pc:spChg chg="mod">
          <ac:chgData name="Agita Kraukle" userId="f7e801ae26248f15" providerId="LiveId" clId="{C0653CDF-E63C-4CF0-95B3-31C4723FE753}" dt="2021-11-12T10:36:10.247" v="17" actId="1076"/>
          <ac:spMkLst>
            <pc:docMk/>
            <pc:sldMk cId="0" sldId="259"/>
            <ac:spMk id="18" creationId="{00000000-0000-0000-0000-000000000000}"/>
          </ac:spMkLst>
        </pc:spChg>
        <pc:grpChg chg="mod">
          <ac:chgData name="Agita Kraukle" userId="f7e801ae26248f15" providerId="LiveId" clId="{C0653CDF-E63C-4CF0-95B3-31C4723FE753}" dt="2021-11-12T10:36:24.268" v="20" actId="14100"/>
          <ac:grpSpMkLst>
            <pc:docMk/>
            <pc:sldMk cId="0" sldId="259"/>
            <ac:grpSpMk id="15" creationId="{00000000-0000-0000-0000-000000000000}"/>
          </ac:grpSpMkLst>
        </pc:grpChg>
      </pc:sldChg>
      <pc:sldChg chg="modSp mod">
        <pc:chgData name="Agita Kraukle" userId="f7e801ae26248f15" providerId="LiveId" clId="{C0653CDF-E63C-4CF0-95B3-31C4723FE753}" dt="2021-11-12T10:37:32.569" v="28" actId="1076"/>
        <pc:sldMkLst>
          <pc:docMk/>
          <pc:sldMk cId="0" sldId="264"/>
        </pc:sldMkLst>
        <pc:picChg chg="mod">
          <ac:chgData name="Agita Kraukle" userId="f7e801ae26248f15" providerId="LiveId" clId="{C0653CDF-E63C-4CF0-95B3-31C4723FE753}" dt="2021-11-12T10:37:32.569" v="28" actId="1076"/>
          <ac:picMkLst>
            <pc:docMk/>
            <pc:sldMk cId="0" sldId="264"/>
            <ac:picMk id="4" creationId="{00000000-0000-0000-0000-000000000000}"/>
          </ac:picMkLst>
        </pc:picChg>
      </pc:sldChg>
      <pc:sldChg chg="modSp mod">
        <pc:chgData name="Agita Kraukle" userId="f7e801ae26248f15" providerId="LiveId" clId="{C0653CDF-E63C-4CF0-95B3-31C4723FE753}" dt="2021-11-12T10:37:43.919" v="29" actId="14100"/>
        <pc:sldMkLst>
          <pc:docMk/>
          <pc:sldMk cId="0" sldId="265"/>
        </pc:sldMkLst>
        <pc:picChg chg="mod">
          <ac:chgData name="Agita Kraukle" userId="f7e801ae26248f15" providerId="LiveId" clId="{C0653CDF-E63C-4CF0-95B3-31C4723FE753}" dt="2021-11-12T10:37:43.919" v="29" actId="14100"/>
          <ac:picMkLst>
            <pc:docMk/>
            <pc:sldMk cId="0" sldId="265"/>
            <ac:picMk id="4" creationId="{00000000-0000-0000-0000-000000000000}"/>
          </ac:picMkLst>
        </pc:picChg>
      </pc:sldChg>
      <pc:sldChg chg="modSp mod">
        <pc:chgData name="Agita Kraukle" userId="f7e801ae26248f15" providerId="LiveId" clId="{C0653CDF-E63C-4CF0-95B3-31C4723FE753}" dt="2021-11-12T10:33:39.687" v="2"/>
        <pc:sldMkLst>
          <pc:docMk/>
          <pc:sldMk cId="0" sldId="266"/>
        </pc:sldMkLst>
        <pc:picChg chg="mod">
          <ac:chgData name="Agita Kraukle" userId="f7e801ae26248f15" providerId="LiveId" clId="{C0653CDF-E63C-4CF0-95B3-31C4723FE753}" dt="2021-11-12T10:33:39.687" v="2"/>
          <ac:picMkLst>
            <pc:docMk/>
            <pc:sldMk cId="0" sldId="26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FE0B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FE0B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FE0B2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64615" y="2268196"/>
            <a:ext cx="5750608" cy="575060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8700" y="3028789"/>
            <a:ext cx="10477337" cy="4229423"/>
            <a:chOff x="0" y="0"/>
            <a:chExt cx="13969783" cy="563923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19075"/>
              <a:ext cx="13969783" cy="4153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en-US" sz="12000" b="1" spc="-359" dirty="0" err="1">
                  <a:solidFill>
                    <a:schemeClr val="bg1"/>
                  </a:solidFill>
                  <a:latin typeface="Clear Sans Regular Bold"/>
                </a:rPr>
                <a:t>Pārtikas</a:t>
              </a:r>
              <a:r>
                <a:rPr lang="en-US" sz="12000" b="1" spc="-359" dirty="0">
                  <a:solidFill>
                    <a:schemeClr val="bg1"/>
                  </a:solidFill>
                  <a:latin typeface="Clear Sans Regular Bold"/>
                </a:rPr>
                <a:t> </a:t>
              </a:r>
              <a:r>
                <a:rPr lang="en-US" sz="12000" b="1" spc="-359" dirty="0" err="1">
                  <a:solidFill>
                    <a:schemeClr val="bg1"/>
                  </a:solidFill>
                  <a:latin typeface="Clear Sans Regular Bold"/>
                </a:rPr>
                <a:t>banka</a:t>
              </a:r>
              <a:r>
                <a:rPr lang="en-US" sz="12000" b="1" spc="-359" dirty="0">
                  <a:solidFill>
                    <a:schemeClr val="bg1"/>
                  </a:solidFill>
                  <a:latin typeface="Clear Sans Regular Bold"/>
                </a:rPr>
                <a:t> </a:t>
              </a:r>
            </a:p>
            <a:p>
              <a:pPr>
                <a:lnSpc>
                  <a:spcPts val="11500"/>
                </a:lnSpc>
              </a:pPr>
              <a:r>
                <a:rPr lang="en-US" sz="11500" b="1" spc="-345" dirty="0" err="1">
                  <a:solidFill>
                    <a:schemeClr val="bg1"/>
                  </a:solidFill>
                  <a:latin typeface="Clear Sans Regular Bold Italics"/>
                </a:rPr>
                <a:t>Paēdušai</a:t>
              </a:r>
              <a:r>
                <a:rPr lang="en-US" sz="11500" b="1" spc="-345" dirty="0">
                  <a:solidFill>
                    <a:schemeClr val="bg1"/>
                  </a:solidFill>
                  <a:latin typeface="Clear Sans Regular Bold Italics"/>
                </a:rPr>
                <a:t> </a:t>
              </a:r>
              <a:r>
                <a:rPr lang="en-US" sz="11500" b="1" spc="-345" dirty="0" err="1">
                  <a:solidFill>
                    <a:schemeClr val="bg1"/>
                  </a:solidFill>
                  <a:latin typeface="Clear Sans Regular Bold Italics"/>
                </a:rPr>
                <a:t>Latvijai</a:t>
              </a:r>
              <a:endParaRPr lang="en-US" sz="11500" b="1" spc="-345" dirty="0">
                <a:solidFill>
                  <a:schemeClr val="bg1"/>
                </a:solidFill>
                <a:latin typeface="Clear Sans Regular Bold Itali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4736684"/>
              <a:ext cx="12057989" cy="902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0"/>
                </a:lnSpc>
                <a:spcBef>
                  <a:spcPct val="0"/>
                </a:spcBef>
              </a:pPr>
              <a:r>
                <a:rPr lang="en-US" sz="4100" spc="-82">
                  <a:solidFill>
                    <a:srgbClr val="F7F6F4"/>
                  </a:solidFill>
                  <a:latin typeface="Clear Sans Regular"/>
                </a:rPr>
                <a:t>Agita Kraukle, Pārtikas bankas vadītāja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1035368"/>
            <a:ext cx="660376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9"/>
              </a:lnSpc>
              <a:spcBef>
                <a:spcPct val="0"/>
              </a:spcBef>
            </a:pPr>
            <a:r>
              <a:rPr lang="en-US" sz="2800" spc="219" dirty="0">
                <a:solidFill>
                  <a:srgbClr val="F7F6F4"/>
                </a:solidFill>
                <a:latin typeface="Clear Sans Regular"/>
              </a:rPr>
              <a:t>YOUNG CLIMATHON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7199" y="266699"/>
            <a:ext cx="9874947" cy="9874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85648" y="485148"/>
            <a:ext cx="9316704" cy="93167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2768" y="2608957"/>
            <a:ext cx="13322463" cy="4252089"/>
            <a:chOff x="0" y="0"/>
            <a:chExt cx="17763284" cy="5669452"/>
          </a:xfrm>
        </p:grpSpPr>
        <p:sp>
          <p:nvSpPr>
            <p:cNvPr id="3" name="TextBox 3"/>
            <p:cNvSpPr txBox="1"/>
            <p:nvPr/>
          </p:nvSpPr>
          <p:spPr>
            <a:xfrm>
              <a:off x="0" y="2521866"/>
              <a:ext cx="17763284" cy="1554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spc="-240">
                  <a:solidFill>
                    <a:srgbClr val="3D4248"/>
                  </a:solidFill>
                  <a:latin typeface="Clear Sans Regular"/>
                </a:rPr>
                <a:t>Paldies par uzmanību!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849335" y="4851782"/>
              <a:ext cx="12064614" cy="81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9"/>
                </a:lnSpc>
                <a:spcBef>
                  <a:spcPct val="0"/>
                </a:spcBef>
              </a:pPr>
              <a:r>
                <a:rPr lang="en-US" sz="3699" spc="-36">
                  <a:solidFill>
                    <a:srgbClr val="6F8090"/>
                  </a:solidFill>
                  <a:latin typeface="Clear Sans Regular Bold"/>
                </a:rPr>
                <a:t>www.paedusailatvijai.lv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8093588" y="0"/>
              <a:ext cx="1576109" cy="1576109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8252579" y="494392"/>
              <a:ext cx="1258126" cy="526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6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7762201"/>
            <a:ext cx="1028700" cy="1028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20627" y="7711174"/>
            <a:ext cx="1079727" cy="1079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531881" y="1924794"/>
            <a:ext cx="6930281" cy="6891612"/>
            <a:chOff x="0" y="0"/>
            <a:chExt cx="9240375" cy="918881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240375" cy="8779643"/>
              <a:chOff x="0" y="0"/>
              <a:chExt cx="2342580" cy="22257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42580" cy="2225777"/>
              </a:xfrm>
              <a:custGeom>
                <a:avLst/>
                <a:gdLst/>
                <a:ahLst/>
                <a:cxnLst/>
                <a:rect l="l" t="t" r="r" b="b"/>
                <a:pathLst>
                  <a:path w="2342580" h="2225777">
                    <a:moveTo>
                      <a:pt x="2218120" y="2225777"/>
                    </a:moveTo>
                    <a:lnTo>
                      <a:pt x="124460" y="2225777"/>
                    </a:lnTo>
                    <a:cubicBezTo>
                      <a:pt x="55880" y="2225777"/>
                      <a:pt x="0" y="2169897"/>
                      <a:pt x="0" y="21013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18120" y="0"/>
                    </a:lnTo>
                    <a:cubicBezTo>
                      <a:pt x="2286700" y="0"/>
                      <a:pt x="2342580" y="55880"/>
                      <a:pt x="2342580" y="124460"/>
                    </a:cubicBezTo>
                    <a:lnTo>
                      <a:pt x="2342580" y="2101317"/>
                    </a:lnTo>
                    <a:cubicBezTo>
                      <a:pt x="2342580" y="2169897"/>
                      <a:pt x="2286700" y="2225777"/>
                      <a:pt x="2218120" y="2225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559985" y="1578784"/>
              <a:ext cx="8243460" cy="7610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3"/>
                </a:lnSpc>
              </a:pP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Pārtikas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banka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ir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bezpeļņas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,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labdarības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organizācija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, kas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izplata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pārtiku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grūtībās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nonākušajiem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cilvēkiem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,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kuri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,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nespējot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saviem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spēkiem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iegādāties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nepieciešamo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pārtikas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daudzumu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,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tiek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pakļauti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200" spc="62" dirty="0" err="1">
                  <a:solidFill>
                    <a:srgbClr val="3D4248"/>
                  </a:solidFill>
                  <a:latin typeface="Clear Sans Regular"/>
                </a:rPr>
                <a:t>badam</a:t>
              </a:r>
              <a:r>
                <a:rPr lang="en-US" sz="3200" spc="62" dirty="0">
                  <a:solidFill>
                    <a:srgbClr val="3D4248"/>
                  </a:solidFill>
                  <a:latin typeface="Clear Sans Regular"/>
                </a:rPr>
                <a:t>. </a:t>
              </a:r>
            </a:p>
            <a:p>
              <a:pPr marL="0" lvl="0" indent="0" algn="l">
                <a:lnSpc>
                  <a:spcPts val="4963"/>
                </a:lnSpc>
                <a:spcBef>
                  <a:spcPct val="0"/>
                </a:spcBef>
              </a:pPr>
              <a:endParaRPr lang="en-US" sz="3102" spc="62" dirty="0">
                <a:solidFill>
                  <a:srgbClr val="3D4248"/>
                </a:solidFill>
                <a:latin typeface="Clear Sans Regular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38804" y="585142"/>
              <a:ext cx="456071" cy="45607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8966850" y="1924794"/>
            <a:ext cx="8292450" cy="6484921"/>
            <a:chOff x="0" y="0"/>
            <a:chExt cx="11056599" cy="864656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056599" cy="8646561"/>
              <a:chOff x="0" y="0"/>
              <a:chExt cx="2342580" cy="183196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42580" cy="1831961"/>
              </a:xfrm>
              <a:custGeom>
                <a:avLst/>
                <a:gdLst/>
                <a:ahLst/>
                <a:cxnLst/>
                <a:rect l="l" t="t" r="r" b="b"/>
                <a:pathLst>
                  <a:path w="2342580" h="1831961">
                    <a:moveTo>
                      <a:pt x="2218120" y="1831961"/>
                    </a:moveTo>
                    <a:lnTo>
                      <a:pt x="124460" y="1831961"/>
                    </a:lnTo>
                    <a:cubicBezTo>
                      <a:pt x="55880" y="1831961"/>
                      <a:pt x="0" y="1776081"/>
                      <a:pt x="0" y="17075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18120" y="0"/>
                    </a:lnTo>
                    <a:cubicBezTo>
                      <a:pt x="2286700" y="0"/>
                      <a:pt x="2342580" y="55880"/>
                      <a:pt x="2342580" y="124460"/>
                    </a:cubicBezTo>
                    <a:lnTo>
                      <a:pt x="2342580" y="1707501"/>
                    </a:lnTo>
                    <a:cubicBezTo>
                      <a:pt x="2342580" y="1776081"/>
                      <a:pt x="2286700" y="1831961"/>
                      <a:pt x="2218120" y="18319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670052" y="1902040"/>
              <a:ext cx="9863738" cy="6128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2"/>
                </a:lnSpc>
              </a:pPr>
              <a:endParaRPr sz="3200" dirty="0"/>
            </a:p>
            <a:p>
              <a:pPr>
                <a:lnSpc>
                  <a:spcPts val="5212"/>
                </a:lnSpc>
              </a:pP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Pirmā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pārtikas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banka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radusies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1967.gadā ASV</a:t>
              </a:r>
            </a:p>
            <a:p>
              <a:pPr>
                <a:lnSpc>
                  <a:spcPts val="5212"/>
                </a:lnSpc>
              </a:pPr>
              <a:endParaRPr lang="en-US" sz="3200" spc="65" dirty="0">
                <a:solidFill>
                  <a:srgbClr val="3D4248"/>
                </a:solidFill>
                <a:latin typeface="Arimo"/>
              </a:endParaRPr>
            </a:p>
            <a:p>
              <a:pPr>
                <a:lnSpc>
                  <a:spcPts val="5212"/>
                </a:lnSpc>
              </a:pP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Eiropā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pirmā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pārtikas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banka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izveidota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 1984.gadā </a:t>
              </a:r>
              <a:r>
                <a:rPr lang="en-US" sz="3200" spc="65" dirty="0" err="1">
                  <a:solidFill>
                    <a:srgbClr val="3D4248"/>
                  </a:solidFill>
                  <a:latin typeface="Arimo"/>
                </a:rPr>
                <a:t>Francijā</a:t>
              </a:r>
              <a:r>
                <a:rPr lang="en-US" sz="3200" spc="65" dirty="0">
                  <a:solidFill>
                    <a:srgbClr val="3D4248"/>
                  </a:solidFill>
                  <a:latin typeface="Arimo"/>
                </a:rPr>
                <a:t>. </a:t>
              </a:r>
            </a:p>
            <a:p>
              <a:pPr marL="0" lvl="0" indent="0" algn="l">
                <a:lnSpc>
                  <a:spcPts val="5212"/>
                </a:lnSpc>
                <a:spcBef>
                  <a:spcPct val="0"/>
                </a:spcBef>
              </a:pPr>
              <a:endParaRPr lang="en-US" sz="3257" spc="65" dirty="0">
                <a:solidFill>
                  <a:srgbClr val="3D4248"/>
                </a:solidFill>
                <a:latin typeface="Arimo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884018" y="700153"/>
              <a:ext cx="545714" cy="54571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259" y="2100705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75636" y="2268196"/>
            <a:ext cx="6328918" cy="632891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9483713" y="1499279"/>
            <a:ext cx="6044656" cy="3463058"/>
            <a:chOff x="0" y="47625"/>
            <a:chExt cx="8059541" cy="461741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7625"/>
              <a:ext cx="8059541" cy="2582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060"/>
                </a:lnSpc>
                <a:spcBef>
                  <a:spcPct val="0"/>
                </a:spcBef>
              </a:pPr>
              <a:r>
                <a:rPr lang="en-US" sz="4600" spc="-138">
                  <a:solidFill>
                    <a:srgbClr val="3D4248"/>
                  </a:solidFill>
                  <a:latin typeface="Clear Sans Regular"/>
                </a:rPr>
                <a:t>Latvijas Samariešu apvienības labdarības projekts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39633"/>
              <a:ext cx="7543208" cy="1625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9"/>
                </a:lnSpc>
              </a:pPr>
              <a:r>
                <a:rPr lang="en-US" sz="3099" spc="61" dirty="0" err="1">
                  <a:solidFill>
                    <a:srgbClr val="3D4248"/>
                  </a:solidFill>
                  <a:latin typeface="Clear Sans Regular"/>
                </a:rPr>
                <a:t>Dibināta</a:t>
              </a:r>
              <a:r>
                <a:rPr lang="en-US" sz="3099" spc="61" dirty="0">
                  <a:solidFill>
                    <a:srgbClr val="3D4248"/>
                  </a:solidFill>
                  <a:latin typeface="Clear Sans Regular"/>
                </a:rPr>
                <a:t> 2009.gada </a:t>
              </a:r>
              <a:r>
                <a:rPr lang="lv-LV" sz="3099" spc="61" dirty="0">
                  <a:solidFill>
                    <a:srgbClr val="3D4248"/>
                  </a:solidFill>
                  <a:latin typeface="Clear Sans Regular"/>
                </a:rPr>
                <a:t>16.</a:t>
              </a:r>
              <a:r>
                <a:rPr lang="en-US" sz="3099" spc="61" dirty="0" err="1">
                  <a:solidFill>
                    <a:srgbClr val="3D4248"/>
                  </a:solidFill>
                  <a:latin typeface="Clear Sans Regular"/>
                </a:rPr>
                <a:t>oktobrī</a:t>
              </a:r>
              <a:endParaRPr lang="lv-LV" sz="3099" spc="61" dirty="0">
                <a:solidFill>
                  <a:srgbClr val="3D4248"/>
                </a:solidFill>
                <a:latin typeface="Clear Sans Regular"/>
              </a:endParaRPr>
            </a:p>
            <a:p>
              <a:pPr>
                <a:lnSpc>
                  <a:spcPts val="4959"/>
                </a:lnSpc>
              </a:pPr>
              <a:r>
                <a:rPr lang="lv-LV" sz="3099" i="1" spc="61" dirty="0">
                  <a:solidFill>
                    <a:srgbClr val="3D4248"/>
                  </a:solidFill>
                  <a:latin typeface="Clear Sans Regular"/>
                </a:rPr>
                <a:t>Pasaules pārtikas dienā</a:t>
              </a:r>
              <a:endParaRPr lang="en-US" sz="3099" i="1" spc="61" dirty="0">
                <a:solidFill>
                  <a:srgbClr val="3D4248"/>
                </a:solidFill>
                <a:latin typeface="Clear Sans Regular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83713" y="5548662"/>
            <a:ext cx="6044656" cy="2848686"/>
            <a:chOff x="0" y="0"/>
            <a:chExt cx="8059541" cy="379824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7625"/>
              <a:ext cx="8059541" cy="92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5280"/>
                </a:lnSpc>
                <a:spcBef>
                  <a:spcPct val="0"/>
                </a:spcBef>
              </a:pPr>
              <a:r>
                <a:rPr lang="en-US" sz="4800" spc="-144">
                  <a:solidFill>
                    <a:srgbClr val="3D4248"/>
                  </a:solidFill>
                  <a:latin typeface="Clear Sans Regular"/>
                </a:rPr>
                <a:t>Darbojas visā Latvijā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379319"/>
              <a:ext cx="7543208" cy="2418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59"/>
                </a:lnSpc>
              </a:pPr>
              <a:r>
                <a:rPr lang="en-US" sz="3099" spc="61">
                  <a:solidFill>
                    <a:srgbClr val="3D4248"/>
                  </a:solidFill>
                  <a:latin typeface="Clear Sans Regular"/>
                </a:rPr>
                <a:t>Vairāk nekā 40 sadarbības partneri - reģionālās NVO un pašvaldību sociālie dienesti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531881" y="1924794"/>
            <a:ext cx="6930281" cy="5956082"/>
            <a:chOff x="0" y="0"/>
            <a:chExt cx="9240375" cy="794144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240375" cy="7941443"/>
              <a:chOff x="0" y="0"/>
              <a:chExt cx="2342580" cy="20132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42580" cy="2013280"/>
              </a:xfrm>
              <a:custGeom>
                <a:avLst/>
                <a:gdLst/>
                <a:ahLst/>
                <a:cxnLst/>
                <a:rect l="l" t="t" r="r" b="b"/>
                <a:pathLst>
                  <a:path w="2342580" h="2013280">
                    <a:moveTo>
                      <a:pt x="2218120" y="2013280"/>
                    </a:moveTo>
                    <a:lnTo>
                      <a:pt x="124460" y="2013280"/>
                    </a:lnTo>
                    <a:cubicBezTo>
                      <a:pt x="55880" y="2013280"/>
                      <a:pt x="0" y="1957400"/>
                      <a:pt x="0" y="188882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18120" y="0"/>
                    </a:lnTo>
                    <a:cubicBezTo>
                      <a:pt x="2286700" y="0"/>
                      <a:pt x="2342580" y="55880"/>
                      <a:pt x="2342580" y="124460"/>
                    </a:cubicBezTo>
                    <a:lnTo>
                      <a:pt x="2342580" y="1888821"/>
                    </a:lnTo>
                    <a:cubicBezTo>
                      <a:pt x="2342580" y="1957400"/>
                      <a:pt x="2286700" y="2013280"/>
                      <a:pt x="2218120" y="201328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98456" y="1541245"/>
              <a:ext cx="8243460" cy="5900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63"/>
                </a:lnSpc>
              </a:pP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2021.gadā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esam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</a:p>
            <a:p>
              <a:pPr marL="669748" lvl="1" indent="-334874">
                <a:lnSpc>
                  <a:spcPts val="4963"/>
                </a:lnSpc>
                <a:buFont typeface="Arial"/>
                <a:buChar char="•"/>
              </a:pP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izdalījuši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5296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pārtikas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pakas</a:t>
              </a:r>
              <a:endParaRPr lang="en-US" sz="3100" spc="62" dirty="0">
                <a:solidFill>
                  <a:srgbClr val="3D4248"/>
                </a:solidFill>
                <a:latin typeface="Clear Sans Regular"/>
              </a:endParaRPr>
            </a:p>
            <a:p>
              <a:pPr marL="669748" lvl="1" indent="-334874">
                <a:lnSpc>
                  <a:spcPts val="4963"/>
                </a:lnSpc>
                <a:buFont typeface="Arial"/>
                <a:buChar char="•"/>
              </a:pP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palīdz</a:t>
              </a:r>
              <a:r>
                <a:rPr lang="lv-LV" sz="3100" spc="62" dirty="0">
                  <a:solidFill>
                    <a:srgbClr val="3D4248"/>
                  </a:solidFill>
                  <a:latin typeface="Clear Sans Regular"/>
                </a:rPr>
                <a:t>ē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juši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14 903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cilvēkiem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</a:p>
            <a:p>
              <a:pPr marL="1339495" lvl="2" indent="-446498">
                <a:lnSpc>
                  <a:spcPts val="4963"/>
                </a:lnSpc>
                <a:buFont typeface="Arial"/>
                <a:buChar char="⚬"/>
              </a:pPr>
              <a:r>
                <a:rPr lang="lv-LV" sz="3100" spc="62" dirty="0">
                  <a:solidFill>
                    <a:srgbClr val="3D4248"/>
                  </a:solidFill>
                  <a:latin typeface="Clear Sans Regular"/>
                </a:rPr>
                <a:t>ģ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imenes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ar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bērniem,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seniori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, personas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ar</a:t>
              </a:r>
              <a:r>
                <a:rPr lang="en-US" sz="3100" spc="62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2" dirty="0" err="1">
                  <a:solidFill>
                    <a:srgbClr val="3D4248"/>
                  </a:solidFill>
                  <a:latin typeface="Clear Sans Regular"/>
                </a:rPr>
                <a:t>invaliditāti</a:t>
              </a:r>
              <a:endParaRPr lang="en-US" sz="3100" spc="62" dirty="0">
                <a:solidFill>
                  <a:srgbClr val="3D4248"/>
                </a:solidFill>
                <a:latin typeface="Clear Sans Regular"/>
              </a:endParaRPr>
            </a:p>
            <a:p>
              <a:pPr marL="0" lvl="0" indent="0" algn="l">
                <a:lnSpc>
                  <a:spcPts val="4963"/>
                </a:lnSpc>
                <a:spcBef>
                  <a:spcPct val="0"/>
                </a:spcBef>
              </a:pPr>
              <a:endParaRPr lang="en-US" sz="3102" spc="62" dirty="0">
                <a:solidFill>
                  <a:srgbClr val="3D4248"/>
                </a:solidFill>
                <a:latin typeface="Clear Sans Regular"/>
              </a:endParaRP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38804" y="585142"/>
              <a:ext cx="456071" cy="45607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8836004" y="1924794"/>
            <a:ext cx="8579160" cy="5956082"/>
            <a:chOff x="0" y="0"/>
            <a:chExt cx="11056599" cy="777026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056599" cy="7770261"/>
              <a:chOff x="0" y="0"/>
              <a:chExt cx="2342580" cy="164629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342580" cy="1646298"/>
              </a:xfrm>
              <a:custGeom>
                <a:avLst/>
                <a:gdLst/>
                <a:ahLst/>
                <a:cxnLst/>
                <a:rect l="l" t="t" r="r" b="b"/>
                <a:pathLst>
                  <a:path w="2342580" h="1646298">
                    <a:moveTo>
                      <a:pt x="2218120" y="1646298"/>
                    </a:moveTo>
                    <a:lnTo>
                      <a:pt x="124460" y="1646298"/>
                    </a:lnTo>
                    <a:cubicBezTo>
                      <a:pt x="55880" y="1646298"/>
                      <a:pt x="0" y="1590418"/>
                      <a:pt x="0" y="152183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18120" y="0"/>
                    </a:lnTo>
                    <a:cubicBezTo>
                      <a:pt x="2286700" y="0"/>
                      <a:pt x="2342580" y="55880"/>
                      <a:pt x="2342580" y="124460"/>
                    </a:cubicBezTo>
                    <a:lnTo>
                      <a:pt x="2342580" y="1521838"/>
                    </a:lnTo>
                    <a:cubicBezTo>
                      <a:pt x="2342580" y="1590418"/>
                      <a:pt x="2286700" y="1646298"/>
                      <a:pt x="2218120" y="164629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724577" y="1561301"/>
              <a:ext cx="9863738" cy="6130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12"/>
                </a:lnSpc>
              </a:pP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Ziedotas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vairāk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kā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18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tonnas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pārtikas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produktu</a:t>
              </a:r>
              <a:endParaRPr lang="en-US" sz="3100" spc="65" dirty="0">
                <a:solidFill>
                  <a:srgbClr val="3D4248"/>
                </a:solidFill>
                <a:latin typeface="Clear Sans Regular"/>
              </a:endParaRPr>
            </a:p>
            <a:p>
              <a:pPr marL="1406694" lvl="2" indent="-468898">
                <a:lnSpc>
                  <a:spcPts val="5212"/>
                </a:lnSpc>
                <a:buFont typeface="Arial"/>
                <a:buChar char="⚬"/>
              </a:pP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sausie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produkti</a:t>
              </a:r>
              <a:endParaRPr lang="en-US" sz="3100" spc="65" dirty="0">
                <a:solidFill>
                  <a:srgbClr val="3D4248"/>
                </a:solidFill>
                <a:latin typeface="Clear Sans Regular"/>
              </a:endParaRPr>
            </a:p>
            <a:p>
              <a:pPr marL="1406694" lvl="2" indent="-468898">
                <a:lnSpc>
                  <a:spcPts val="5212"/>
                </a:lnSpc>
                <a:buFont typeface="Arial"/>
                <a:buChar char="⚬"/>
              </a:pP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konservi</a:t>
              </a:r>
              <a:endParaRPr lang="en-US" sz="3100" spc="65" dirty="0">
                <a:solidFill>
                  <a:srgbClr val="3D4248"/>
                </a:solidFill>
                <a:latin typeface="Clear Sans Regular"/>
              </a:endParaRPr>
            </a:p>
            <a:p>
              <a:pPr marL="1406694" lvl="2" indent="-468898">
                <a:lnSpc>
                  <a:spcPts val="5212"/>
                </a:lnSpc>
                <a:buFont typeface="Arial"/>
                <a:buChar char="⚬"/>
              </a:pP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maize un </a:t>
              </a: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bakaleja</a:t>
              </a:r>
              <a:endParaRPr lang="en-US" sz="3100" spc="65" dirty="0">
                <a:solidFill>
                  <a:srgbClr val="3D4248"/>
                </a:solidFill>
                <a:latin typeface="Clear Sans Regular"/>
              </a:endParaRPr>
            </a:p>
            <a:p>
              <a:pPr marL="1406694" lvl="2" indent="-468898" algn="l">
                <a:lnSpc>
                  <a:spcPts val="5212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3100" spc="65" dirty="0" err="1">
                  <a:solidFill>
                    <a:srgbClr val="3D4248"/>
                  </a:solidFill>
                  <a:latin typeface="Clear Sans Regular"/>
                </a:rPr>
                <a:t>higiēnas</a:t>
              </a:r>
              <a:r>
                <a:rPr lang="en-US" sz="3100" spc="65" dirty="0">
                  <a:solidFill>
                    <a:srgbClr val="3D4248"/>
                  </a:solidFill>
                  <a:latin typeface="Clear Sans Regular"/>
                </a:rPr>
                <a:t> preces</a:t>
              </a:r>
              <a:endParaRPr lang="lv-LV" sz="3100" spc="65" dirty="0">
                <a:solidFill>
                  <a:srgbClr val="3D4248"/>
                </a:solidFill>
                <a:latin typeface="Clear Sans Regular"/>
              </a:endParaRPr>
            </a:p>
            <a:p>
              <a:pPr marL="1406694" lvl="2" indent="-468898" algn="l">
                <a:lnSpc>
                  <a:spcPts val="5212"/>
                </a:lnSpc>
                <a:spcBef>
                  <a:spcPct val="0"/>
                </a:spcBef>
                <a:buFont typeface="Arial"/>
                <a:buChar char="⚬"/>
              </a:pPr>
              <a:endParaRPr lang="en-US" sz="3100" spc="65" dirty="0">
                <a:solidFill>
                  <a:srgbClr val="3D4248"/>
                </a:solidFill>
                <a:latin typeface="Clear Sans Regular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884018" y="700153"/>
              <a:ext cx="545714" cy="545714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1630F"/>
              </a:solidFill>
            </p:spPr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57412" y="211508"/>
            <a:ext cx="7373176" cy="5529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37026" y="2272805"/>
            <a:ext cx="4236590" cy="57413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7390" y="5984515"/>
            <a:ext cx="7403198" cy="41642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69860" y="4154804"/>
            <a:ext cx="3484034" cy="187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3D4248"/>
                </a:solidFill>
                <a:latin typeface="Clear Sans Regular Bold"/>
              </a:rPr>
              <a:t>Sociālās kampaņas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6516" y="1462349"/>
            <a:ext cx="11022784" cy="73623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69860" y="3451676"/>
            <a:ext cx="3484034" cy="305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3D4248"/>
                </a:solidFill>
                <a:latin typeface="Clear Sans Regular Bold"/>
              </a:rPr>
              <a:t>Pārtikas paku kampaņas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3894" y="268186"/>
            <a:ext cx="9738854" cy="5476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67882" y="2412061"/>
            <a:ext cx="3381991" cy="60124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51379" y="5948351"/>
            <a:ext cx="7343883" cy="41309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69860" y="3451676"/>
            <a:ext cx="3484034" cy="202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3D4248"/>
                </a:solidFill>
                <a:latin typeface="Clear Sans Regular Bold"/>
              </a:rPr>
              <a:t>Pārtikas atlikumi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3981" y="383481"/>
            <a:ext cx="9520038" cy="9520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9860" y="1821020"/>
            <a:ext cx="1182082" cy="118208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1630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2016" y="231516"/>
            <a:ext cx="9823967" cy="98239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144</Words>
  <Application>Microsoft Office PowerPoint</Application>
  <PresentationFormat>Pielāgots</PresentationFormat>
  <Paragraphs>28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9" baseType="lpstr">
      <vt:lpstr>Clear Sans Regular Bold</vt:lpstr>
      <vt:lpstr>Arial</vt:lpstr>
      <vt:lpstr>Arimo</vt:lpstr>
      <vt:lpstr>Clear Sans Regular</vt:lpstr>
      <vt:lpstr>Calibri</vt:lpstr>
      <vt:lpstr>Clear Sans Regular Bold Italics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Pārtikas banka Paēdušai Latvijai</dc:title>
  <cp:lastModifiedBy>Agita Kraukle</cp:lastModifiedBy>
  <cp:revision>1</cp:revision>
  <dcterms:created xsi:type="dcterms:W3CDTF">2006-08-16T00:00:00Z</dcterms:created>
  <dcterms:modified xsi:type="dcterms:W3CDTF">2021-11-12T10:40:06Z</dcterms:modified>
  <dc:identifier>DAEvJlDF9Pc</dc:identifier>
</cp:coreProperties>
</file>